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sldIdLst>
    <p:sldId id="276" r:id="rId2"/>
  </p:sldIdLst>
  <p:sldSz cx="6858000" cy="9906000" type="A4"/>
  <p:notesSz cx="6858000" cy="994568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69" autoAdjust="0"/>
    <p:restoredTop sz="94660"/>
  </p:normalViewPr>
  <p:slideViewPr>
    <p:cSldViewPr snapToGrid="0">
      <p:cViewPr>
        <p:scale>
          <a:sx n="95" d="100"/>
          <a:sy n="95" d="100"/>
        </p:scale>
        <p:origin x="1332" y="-4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A9701-CDC4-4C10-9CCA-6FFAA23DA069}" type="datetimeFigureOut">
              <a:rPr lang="en-MY" smtClean="0"/>
              <a:t>29/1/2026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35460-71E4-4B76-8EDD-7F60678D3093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2570646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A9701-CDC4-4C10-9CCA-6FFAA23DA069}" type="datetimeFigureOut">
              <a:rPr lang="en-MY" smtClean="0"/>
              <a:t>29/1/2026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35460-71E4-4B76-8EDD-7F60678D3093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8754624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A9701-CDC4-4C10-9CCA-6FFAA23DA069}" type="datetimeFigureOut">
              <a:rPr lang="en-MY" smtClean="0"/>
              <a:t>29/1/2026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35460-71E4-4B76-8EDD-7F60678D3093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8640616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A9701-CDC4-4C10-9CCA-6FFAA23DA069}" type="datetimeFigureOut">
              <a:rPr lang="en-MY" smtClean="0"/>
              <a:t>29/1/2026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35460-71E4-4B76-8EDD-7F60678D3093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8618664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A9701-CDC4-4C10-9CCA-6FFAA23DA069}" type="datetimeFigureOut">
              <a:rPr lang="en-MY" smtClean="0"/>
              <a:t>29/1/2026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35460-71E4-4B76-8EDD-7F60678D3093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5130018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A9701-CDC4-4C10-9CCA-6FFAA23DA069}" type="datetimeFigureOut">
              <a:rPr lang="en-MY" smtClean="0"/>
              <a:t>29/1/2026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35460-71E4-4B76-8EDD-7F60678D3093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0514718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A9701-CDC4-4C10-9CCA-6FFAA23DA069}" type="datetimeFigureOut">
              <a:rPr lang="en-MY" smtClean="0"/>
              <a:t>29/1/2026</a:t>
            </a:fld>
            <a:endParaRPr lang="en-MY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35460-71E4-4B76-8EDD-7F60678D3093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0734599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A9701-CDC4-4C10-9CCA-6FFAA23DA069}" type="datetimeFigureOut">
              <a:rPr lang="en-MY" smtClean="0"/>
              <a:t>29/1/2026</a:t>
            </a:fld>
            <a:endParaRPr lang="en-MY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35460-71E4-4B76-8EDD-7F60678D3093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188745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A9701-CDC4-4C10-9CCA-6FFAA23DA069}" type="datetimeFigureOut">
              <a:rPr lang="en-MY" smtClean="0"/>
              <a:t>29/1/2026</a:t>
            </a:fld>
            <a:endParaRPr lang="en-MY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35460-71E4-4B76-8EDD-7F60678D3093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5038816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A9701-CDC4-4C10-9CCA-6FFAA23DA069}" type="datetimeFigureOut">
              <a:rPr lang="en-MY" smtClean="0"/>
              <a:t>29/1/2026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35460-71E4-4B76-8EDD-7F60678D3093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6719315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A9701-CDC4-4C10-9CCA-6FFAA23DA069}" type="datetimeFigureOut">
              <a:rPr lang="en-MY" smtClean="0"/>
              <a:t>29/1/2026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35460-71E4-4B76-8EDD-7F60678D3093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2074699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0"/>
                <a:lumOff val="100000"/>
              </a:schemeClr>
            </a:gs>
            <a:gs pos="51000">
              <a:schemeClr val="accent5">
                <a:lumMod val="20000"/>
                <a:lumOff val="80000"/>
              </a:schemeClr>
            </a:gs>
            <a:gs pos="100000">
              <a:schemeClr val="accent5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FA9701-CDC4-4C10-9CCA-6FFAA23DA069}" type="datetimeFigureOut">
              <a:rPr lang="en-MY" smtClean="0"/>
              <a:t>29/1/2026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435460-71E4-4B76-8EDD-7F60678D3093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0039376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41A9FCCA-787A-4228-BADC-88DC32CBEC71}"/>
              </a:ext>
            </a:extLst>
          </p:cNvPr>
          <p:cNvSpPr/>
          <p:nvPr/>
        </p:nvSpPr>
        <p:spPr>
          <a:xfrm>
            <a:off x="2424655" y="4385365"/>
            <a:ext cx="4150501" cy="1777570"/>
          </a:xfrm>
          <a:prstGeom prst="roundRect">
            <a:avLst>
              <a:gd name="adj" fmla="val 7809"/>
            </a:avLst>
          </a:prstGeom>
          <a:solidFill>
            <a:schemeClr val="bg1"/>
          </a:solidFill>
          <a:ln>
            <a:solidFill>
              <a:schemeClr val="accent6">
                <a:lumMod val="60000"/>
                <a:lumOff val="40000"/>
              </a:schemeClr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925" indent="-228600" algn="just">
              <a:spcBef>
                <a:spcPts val="100"/>
              </a:spcBef>
              <a:buFont typeface="+mj-lt"/>
              <a:buAutoNum type="arabicPeriod"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Arial Black"/>
              </a:rPr>
              <a:t>Guru-guru </a:t>
            </a:r>
            <a:r>
              <a:rPr kumimoji="0" lang="en-US" sz="12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Arial Black"/>
              </a:rPr>
              <a:t>penasihat</a:t>
            </a: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Arial Black"/>
              </a:rPr>
              <a:t> dan murid-murid </a:t>
            </a:r>
            <a:r>
              <a:rPr lang="en-US" sz="1200" b="1" dirty="0">
                <a:solidFill>
                  <a:prstClr val="black"/>
                </a:solidFill>
                <a:latin typeface="Candara" panose="020E0502030303020204" pitchFamily="34" charset="0"/>
                <a:cs typeface="Arial Black"/>
              </a:rPr>
              <a:t>b</a:t>
            </a:r>
            <a:r>
              <a:rPr kumimoji="0" lang="en-US" sz="12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Arial Black"/>
              </a:rPr>
              <a:t>erkumpu</a:t>
            </a:r>
            <a:r>
              <a:rPr lang="en-US" sz="1200" b="1" dirty="0">
                <a:solidFill>
                  <a:prstClr val="black"/>
                </a:solidFill>
                <a:latin typeface="Candara" panose="020E0502030303020204" pitchFamily="34" charset="0"/>
                <a:cs typeface="Arial Black"/>
              </a:rPr>
              <a:t>l di surau  dan </a:t>
            </a:r>
            <a:r>
              <a:rPr lang="en-US" sz="1200" b="1" dirty="0" err="1">
                <a:solidFill>
                  <a:prstClr val="black"/>
                </a:solidFill>
                <a:latin typeface="Candara" panose="020E0502030303020204" pitchFamily="34" charset="0"/>
                <a:cs typeface="Arial Black"/>
              </a:rPr>
              <a:t>mengambil</a:t>
            </a:r>
            <a:r>
              <a:rPr lang="en-US" sz="1200" b="1" dirty="0">
                <a:solidFill>
                  <a:prstClr val="black"/>
                </a:solidFill>
                <a:latin typeface="Candara" panose="020E0502030303020204" pitchFamily="34" charset="0"/>
                <a:cs typeface="Arial Black"/>
              </a:rPr>
              <a:t> </a:t>
            </a:r>
            <a:r>
              <a:rPr lang="en-US" sz="1200" b="1" dirty="0" err="1">
                <a:solidFill>
                  <a:prstClr val="black"/>
                </a:solidFill>
                <a:latin typeface="Candara" panose="020E0502030303020204" pitchFamily="34" charset="0"/>
                <a:cs typeface="Arial Black"/>
              </a:rPr>
              <a:t>kehadiran</a:t>
            </a:r>
            <a:r>
              <a:rPr lang="en-US" sz="1200" b="1" dirty="0">
                <a:solidFill>
                  <a:prstClr val="black"/>
                </a:solidFill>
                <a:latin typeface="Candara" panose="020E0502030303020204" pitchFamily="34" charset="0"/>
                <a:cs typeface="Arial Black"/>
              </a:rPr>
              <a:t>.</a:t>
            </a:r>
          </a:p>
          <a:p>
            <a:pPr marL="288925" indent="-228600" algn="just">
              <a:spcBef>
                <a:spcPts val="100"/>
              </a:spcBef>
              <a:buFont typeface="+mj-lt"/>
              <a:buAutoNum type="arabicPeriod"/>
            </a:pPr>
            <a:r>
              <a:rPr lang="en-US" sz="1200" b="1" dirty="0">
                <a:solidFill>
                  <a:prstClr val="black"/>
                </a:solidFill>
                <a:latin typeface="Candara" panose="020E0502030303020204" pitchFamily="34" charset="0"/>
                <a:cs typeface="Arial Black"/>
              </a:rPr>
              <a:t>Kata </a:t>
            </a:r>
            <a:r>
              <a:rPr lang="en-US" sz="1200" b="1" dirty="0" err="1">
                <a:solidFill>
                  <a:prstClr val="black"/>
                </a:solidFill>
                <a:latin typeface="Candara" panose="020E0502030303020204" pitchFamily="34" charset="0"/>
                <a:cs typeface="Arial Black"/>
              </a:rPr>
              <a:t>aluan</a:t>
            </a:r>
            <a:r>
              <a:rPr lang="en-US" sz="1200" b="1" dirty="0">
                <a:solidFill>
                  <a:prstClr val="black"/>
                </a:solidFill>
                <a:latin typeface="Candara" panose="020E0502030303020204" pitchFamily="34" charset="0"/>
                <a:cs typeface="Arial Black"/>
              </a:rPr>
              <a:t> </a:t>
            </a:r>
            <a:r>
              <a:rPr lang="en-US" sz="1200" b="1" dirty="0" err="1">
                <a:solidFill>
                  <a:prstClr val="black"/>
                </a:solidFill>
                <a:latin typeface="Candara" panose="020E0502030303020204" pitchFamily="34" charset="0"/>
                <a:cs typeface="Arial Black"/>
              </a:rPr>
              <a:t>daripada</a:t>
            </a:r>
            <a:r>
              <a:rPr lang="en-US" sz="1200" b="1" dirty="0">
                <a:solidFill>
                  <a:prstClr val="black"/>
                </a:solidFill>
                <a:latin typeface="Candara" panose="020E0502030303020204" pitchFamily="34" charset="0"/>
                <a:cs typeface="Arial Black"/>
              </a:rPr>
              <a:t> </a:t>
            </a:r>
            <a:r>
              <a:rPr lang="en-US" sz="1200" b="1" dirty="0" err="1">
                <a:solidFill>
                  <a:prstClr val="black"/>
                </a:solidFill>
                <a:latin typeface="Candara" panose="020E0502030303020204" pitchFamily="34" charset="0"/>
                <a:cs typeface="Arial Black"/>
              </a:rPr>
              <a:t>ketua</a:t>
            </a:r>
            <a:r>
              <a:rPr lang="en-US" sz="1200" b="1" dirty="0">
                <a:solidFill>
                  <a:prstClr val="black"/>
                </a:solidFill>
                <a:latin typeface="Candara" panose="020E0502030303020204" pitchFamily="34" charset="0"/>
                <a:cs typeface="Arial Black"/>
              </a:rPr>
              <a:t> guru </a:t>
            </a:r>
            <a:r>
              <a:rPr lang="en-US" sz="1200" b="1" dirty="0" err="1">
                <a:solidFill>
                  <a:prstClr val="black"/>
                </a:solidFill>
                <a:latin typeface="Candara" panose="020E0502030303020204" pitchFamily="34" charset="0"/>
                <a:cs typeface="Arial Black"/>
              </a:rPr>
              <a:t>penasihat</a:t>
            </a:r>
            <a:r>
              <a:rPr lang="en-US" sz="1200" b="1" dirty="0">
                <a:solidFill>
                  <a:prstClr val="black"/>
                </a:solidFill>
                <a:latin typeface="Candara" panose="020E0502030303020204" pitchFamily="34" charset="0"/>
                <a:cs typeface="Arial Black"/>
              </a:rPr>
              <a:t> PPIM.</a:t>
            </a:r>
          </a:p>
          <a:p>
            <a:pPr marL="288925" indent="-228600" algn="just">
              <a:spcBef>
                <a:spcPts val="100"/>
              </a:spcBef>
              <a:buFont typeface="+mj-lt"/>
              <a:buAutoNum type="arabicPeriod"/>
            </a:pPr>
            <a:r>
              <a:rPr lang="en-US" sz="1200" b="1" dirty="0" err="1">
                <a:solidFill>
                  <a:prstClr val="black"/>
                </a:solidFill>
                <a:latin typeface="Candara" panose="020E0502030303020204" pitchFamily="34" charset="0"/>
                <a:cs typeface="Arial Black"/>
              </a:rPr>
              <a:t>Nyanyian</a:t>
            </a:r>
            <a:r>
              <a:rPr lang="en-US" sz="1200" b="1" dirty="0">
                <a:solidFill>
                  <a:prstClr val="black"/>
                </a:solidFill>
                <a:latin typeface="Candara" panose="020E0502030303020204" pitchFamily="34" charset="0"/>
                <a:cs typeface="Arial Black"/>
              </a:rPr>
              <a:t> Asma Ul-</a:t>
            </a:r>
            <a:r>
              <a:rPr lang="en-US" sz="1200" b="1" dirty="0" err="1">
                <a:solidFill>
                  <a:prstClr val="black"/>
                </a:solidFill>
                <a:latin typeface="Candara" panose="020E0502030303020204" pitchFamily="34" charset="0"/>
                <a:cs typeface="Arial Black"/>
              </a:rPr>
              <a:t>Husna</a:t>
            </a:r>
            <a:r>
              <a:rPr lang="en-US" sz="1200" b="1" dirty="0">
                <a:solidFill>
                  <a:prstClr val="black"/>
                </a:solidFill>
                <a:latin typeface="Candara" panose="020E0502030303020204" pitchFamily="34" charset="0"/>
                <a:cs typeface="Arial Black"/>
              </a:rPr>
              <a:t> dan </a:t>
            </a:r>
            <a:r>
              <a:rPr lang="en-US" sz="1200" b="1" dirty="0" err="1">
                <a:solidFill>
                  <a:prstClr val="black"/>
                </a:solidFill>
                <a:latin typeface="Candara" panose="020E0502030303020204" pitchFamily="34" charset="0"/>
                <a:cs typeface="Arial Black"/>
              </a:rPr>
              <a:t>lagu</a:t>
            </a:r>
            <a:r>
              <a:rPr lang="en-US" sz="1200" b="1" dirty="0">
                <a:solidFill>
                  <a:prstClr val="black"/>
                </a:solidFill>
                <a:latin typeface="Candara" panose="020E0502030303020204" pitchFamily="34" charset="0"/>
                <a:cs typeface="Arial Black"/>
              </a:rPr>
              <a:t> PPIM.</a:t>
            </a:r>
          </a:p>
          <a:p>
            <a:pPr marL="288925" indent="-228600" algn="just">
              <a:spcBef>
                <a:spcPts val="100"/>
              </a:spcBef>
              <a:buFont typeface="+mj-lt"/>
              <a:buAutoNum type="arabicPeriod"/>
            </a:pPr>
            <a:r>
              <a:rPr lang="en-US" sz="1200" b="1" dirty="0" err="1">
                <a:solidFill>
                  <a:prstClr val="black"/>
                </a:solidFill>
                <a:latin typeface="Candara" panose="020E0502030303020204" pitchFamily="34" charset="0"/>
                <a:cs typeface="Arial Black"/>
              </a:rPr>
              <a:t>Perlantikan</a:t>
            </a:r>
            <a:r>
              <a:rPr lang="en-US" sz="1200" b="1" dirty="0">
                <a:solidFill>
                  <a:prstClr val="black"/>
                </a:solidFill>
                <a:latin typeface="Candara" panose="020E0502030303020204" pitchFamily="34" charset="0"/>
                <a:cs typeface="Arial Black"/>
              </a:rPr>
              <a:t> </a:t>
            </a:r>
            <a:r>
              <a:rPr lang="en-US" sz="1200" b="1" dirty="0" err="1">
                <a:solidFill>
                  <a:prstClr val="black"/>
                </a:solidFill>
                <a:latin typeface="Candara" panose="020E0502030303020204" pitchFamily="34" charset="0"/>
                <a:cs typeface="Arial Black"/>
              </a:rPr>
              <a:t>Jawatankuasa</a:t>
            </a:r>
            <a:r>
              <a:rPr lang="en-US" sz="1200" b="1" dirty="0">
                <a:solidFill>
                  <a:prstClr val="black"/>
                </a:solidFill>
                <a:latin typeface="Candara" panose="020E0502030303020204" pitchFamily="34" charset="0"/>
                <a:cs typeface="Arial Black"/>
              </a:rPr>
              <a:t> PPIM (murid).</a:t>
            </a:r>
          </a:p>
          <a:p>
            <a:pPr marL="288925" indent="-228600" algn="just">
              <a:spcBef>
                <a:spcPts val="100"/>
              </a:spcBef>
              <a:buFont typeface="+mj-lt"/>
              <a:buAutoNum type="arabicPeriod"/>
            </a:pPr>
            <a:r>
              <a:rPr lang="en-US" sz="1200" b="1" dirty="0" err="1">
                <a:solidFill>
                  <a:prstClr val="black"/>
                </a:solidFill>
                <a:latin typeface="Candara" panose="020E0502030303020204" pitchFamily="34" charset="0"/>
                <a:cs typeface="Arial Black"/>
              </a:rPr>
              <a:t>Perbincangan</a:t>
            </a:r>
            <a:r>
              <a:rPr lang="en-US" sz="1200" b="1" dirty="0">
                <a:solidFill>
                  <a:prstClr val="black"/>
                </a:solidFill>
                <a:latin typeface="Candara" panose="020E0502030303020204" pitchFamily="34" charset="0"/>
                <a:cs typeface="Arial Black"/>
              </a:rPr>
              <a:t> </a:t>
            </a:r>
            <a:r>
              <a:rPr lang="en-US" sz="1200" b="1" dirty="0" err="1">
                <a:solidFill>
                  <a:prstClr val="black"/>
                </a:solidFill>
                <a:latin typeface="Candara" panose="020E0502030303020204" pitchFamily="34" charset="0"/>
                <a:cs typeface="Arial Black"/>
              </a:rPr>
              <a:t>aktiviti</a:t>
            </a:r>
            <a:r>
              <a:rPr lang="en-US" sz="1200" b="1" dirty="0">
                <a:solidFill>
                  <a:prstClr val="black"/>
                </a:solidFill>
                <a:latin typeface="Candara" panose="020E0502030303020204" pitchFamily="34" charset="0"/>
                <a:cs typeface="Arial Black"/>
              </a:rPr>
              <a:t>  </a:t>
            </a:r>
            <a:r>
              <a:rPr lang="en-US" sz="1200" b="1" dirty="0" err="1">
                <a:solidFill>
                  <a:prstClr val="black"/>
                </a:solidFill>
                <a:latin typeface="Candara" panose="020E0502030303020204" pitchFamily="34" charset="0"/>
                <a:cs typeface="Arial Black"/>
              </a:rPr>
              <a:t>tahunan</a:t>
            </a:r>
            <a:r>
              <a:rPr lang="en-US" sz="1200" b="1" dirty="0">
                <a:solidFill>
                  <a:prstClr val="black"/>
                </a:solidFill>
                <a:latin typeface="Candara" panose="020E0502030303020204" pitchFamily="34" charset="0"/>
                <a:cs typeface="Arial Black"/>
              </a:rPr>
              <a:t>.</a:t>
            </a:r>
          </a:p>
          <a:p>
            <a:pPr marL="288925" indent="-228600" algn="just">
              <a:spcBef>
                <a:spcPts val="100"/>
              </a:spcBef>
              <a:buFont typeface="+mj-lt"/>
              <a:buAutoNum type="arabicPeriod"/>
            </a:pPr>
            <a:r>
              <a:rPr lang="en-US" sz="1200" b="1" dirty="0">
                <a:solidFill>
                  <a:prstClr val="black"/>
                </a:solidFill>
                <a:latin typeface="Candara" panose="020E0502030303020204" pitchFamily="34" charset="0"/>
                <a:cs typeface="Arial Black"/>
              </a:rPr>
              <a:t>Hal-</a:t>
            </a:r>
            <a:r>
              <a:rPr lang="en-US" sz="1200" b="1" dirty="0" err="1">
                <a:solidFill>
                  <a:prstClr val="black"/>
                </a:solidFill>
                <a:latin typeface="Candara" panose="020E0502030303020204" pitchFamily="34" charset="0"/>
                <a:cs typeface="Arial Black"/>
              </a:rPr>
              <a:t>hal</a:t>
            </a:r>
            <a:r>
              <a:rPr lang="en-US" sz="1200" b="1" dirty="0">
                <a:solidFill>
                  <a:prstClr val="black"/>
                </a:solidFill>
                <a:latin typeface="Candara" panose="020E0502030303020204" pitchFamily="34" charset="0"/>
                <a:cs typeface="Arial Black"/>
              </a:rPr>
              <a:t> lain.</a:t>
            </a:r>
          </a:p>
          <a:p>
            <a:pPr marL="288925" indent="-228600" algn="just">
              <a:spcBef>
                <a:spcPts val="100"/>
              </a:spcBef>
              <a:buFont typeface="+mj-lt"/>
              <a:buAutoNum type="arabicPeriod"/>
            </a:pPr>
            <a:r>
              <a:rPr lang="en-US" sz="1200" b="1" dirty="0" err="1">
                <a:solidFill>
                  <a:prstClr val="black"/>
                </a:solidFill>
                <a:latin typeface="Candara" panose="020E0502030303020204" pitchFamily="34" charset="0"/>
                <a:cs typeface="Arial Black"/>
              </a:rPr>
              <a:t>Ucapan</a:t>
            </a:r>
            <a:r>
              <a:rPr lang="en-US" sz="1200" b="1" dirty="0">
                <a:solidFill>
                  <a:prstClr val="black"/>
                </a:solidFill>
                <a:latin typeface="Candara" panose="020E0502030303020204" pitchFamily="34" charset="0"/>
                <a:cs typeface="Arial Black"/>
              </a:rPr>
              <a:t> </a:t>
            </a:r>
            <a:r>
              <a:rPr lang="en-US" sz="1200" b="1" dirty="0" err="1">
                <a:solidFill>
                  <a:prstClr val="black"/>
                </a:solidFill>
                <a:latin typeface="Candara" panose="020E0502030303020204" pitchFamily="34" charset="0"/>
                <a:cs typeface="Arial Black"/>
              </a:rPr>
              <a:t>penutupan</a:t>
            </a:r>
            <a:r>
              <a:rPr lang="en-US" sz="1200" b="1" dirty="0">
                <a:solidFill>
                  <a:prstClr val="black"/>
                </a:solidFill>
                <a:latin typeface="Candara" panose="020E0502030303020204" pitchFamily="34" charset="0"/>
                <a:cs typeface="Arial Black"/>
              </a:rPr>
              <a:t>.</a:t>
            </a:r>
          </a:p>
        </p:txBody>
      </p:sp>
      <p:pic>
        <p:nvPicPr>
          <p:cNvPr id="5" name="Picture 4" descr="Program Transformasi Sekolah 2025 ( TS25) - CMN Academy - Online Learning  Platform">
            <a:extLst>
              <a:ext uri="{FF2B5EF4-FFF2-40B4-BE49-F238E27FC236}">
                <a16:creationId xmlns:a16="http://schemas.microsoft.com/office/drawing/2014/main" id="{CF538DBE-3DF3-48F8-BC30-F5EF39864381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0526" y="95736"/>
            <a:ext cx="929365" cy="92846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5E0C1CB-390E-46D8-AA8F-77B5A979BE77}"/>
              </a:ext>
            </a:extLst>
          </p:cNvPr>
          <p:cNvSpPr/>
          <p:nvPr/>
        </p:nvSpPr>
        <p:spPr>
          <a:xfrm>
            <a:off x="2177004" y="91214"/>
            <a:ext cx="2355118" cy="317271"/>
          </a:xfrm>
          <a:prstGeom prst="rect">
            <a:avLst/>
          </a:prstGeom>
          <a:solidFill>
            <a:srgbClr val="00B0F0"/>
          </a:solidFill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bject 42">
            <a:extLst>
              <a:ext uri="{FF2B5EF4-FFF2-40B4-BE49-F238E27FC236}">
                <a16:creationId xmlns:a16="http://schemas.microsoft.com/office/drawing/2014/main" id="{7D956A27-0012-446C-B9AF-585042CA44C0}"/>
              </a:ext>
            </a:extLst>
          </p:cNvPr>
          <p:cNvSpPr txBox="1"/>
          <p:nvPr/>
        </p:nvSpPr>
        <p:spPr>
          <a:xfrm>
            <a:off x="2162538" y="168145"/>
            <a:ext cx="2355118" cy="1974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0325" algn="ctr">
              <a:spcBef>
                <a:spcPts val="100"/>
              </a:spcBef>
            </a:pPr>
            <a:r>
              <a:rPr lang="en-US" sz="1200" dirty="0">
                <a:latin typeface="Arial Black"/>
                <a:cs typeface="Arial Black"/>
              </a:rPr>
              <a:t>ONE </a:t>
            </a:r>
            <a:r>
              <a:rPr lang="en-US" sz="1200" spc="-5" dirty="0">
                <a:latin typeface="Arial Black"/>
                <a:cs typeface="Arial Black"/>
              </a:rPr>
              <a:t>PAGE </a:t>
            </a:r>
            <a:r>
              <a:rPr lang="en-US" sz="1200" spc="5" dirty="0">
                <a:latin typeface="Arial Black"/>
                <a:cs typeface="Arial Black"/>
              </a:rPr>
              <a:t>REPORT</a:t>
            </a:r>
            <a:r>
              <a:rPr lang="en-US" sz="1200" spc="-40" dirty="0">
                <a:latin typeface="Arial Black"/>
                <a:cs typeface="Arial Black"/>
              </a:rPr>
              <a:t> </a:t>
            </a:r>
            <a:r>
              <a:rPr lang="en-US" sz="1200" dirty="0">
                <a:latin typeface="Arial Black"/>
                <a:cs typeface="Arial Black"/>
              </a:rPr>
              <a:t>(OPR)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E532EDF-1AD9-4AED-AA84-7E30348A9A73}"/>
              </a:ext>
            </a:extLst>
          </p:cNvPr>
          <p:cNvSpPr txBox="1"/>
          <p:nvPr/>
        </p:nvSpPr>
        <p:spPr>
          <a:xfrm>
            <a:off x="1" y="390883"/>
            <a:ext cx="687246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400" b="1" kern="2100" dirty="0">
                <a:latin typeface="Candara" panose="020E0502030303020204" pitchFamily="34" charset="0"/>
              </a:rPr>
              <a:t>SEKOLAH KEBANGSAAN AYER TAWAR</a:t>
            </a:r>
          </a:p>
          <a:p>
            <a:pPr algn="ctr"/>
            <a:r>
              <a:rPr lang="en-MY" sz="1400" b="1" kern="2100" dirty="0">
                <a:latin typeface="Candara" panose="020E0502030303020204" pitchFamily="34" charset="0"/>
              </a:rPr>
              <a:t>32400 AYER TAWAR, PERAK</a:t>
            </a:r>
          </a:p>
          <a:p>
            <a:pPr algn="ctr"/>
            <a:r>
              <a:rPr lang="en-MY" sz="1400" b="1" kern="2100" dirty="0">
                <a:latin typeface="Candara" panose="020E0502030303020204" pitchFamily="34" charset="0"/>
              </a:rPr>
              <a:t>TAHUN 2026</a:t>
            </a:r>
          </a:p>
        </p:txBody>
      </p:sp>
      <p:sp>
        <p:nvSpPr>
          <p:cNvPr id="15" name="Arrow: Pentagon 14">
            <a:extLst>
              <a:ext uri="{FF2B5EF4-FFF2-40B4-BE49-F238E27FC236}">
                <a16:creationId xmlns:a16="http://schemas.microsoft.com/office/drawing/2014/main" id="{0D8F0E15-96F3-43BD-997E-F22B3D2C6BAE}"/>
              </a:ext>
            </a:extLst>
          </p:cNvPr>
          <p:cNvSpPr/>
          <p:nvPr/>
        </p:nvSpPr>
        <p:spPr>
          <a:xfrm>
            <a:off x="317682" y="1269266"/>
            <a:ext cx="1946549" cy="348343"/>
          </a:xfrm>
          <a:prstGeom prst="homePlate">
            <a:avLst/>
          </a:prstGeom>
          <a:solidFill>
            <a:srgbClr val="00B0F0"/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60325" algn="ctr">
              <a:spcBef>
                <a:spcPts val="100"/>
              </a:spcBef>
            </a:pPr>
            <a:r>
              <a:rPr lang="en-US" sz="1200" b="1">
                <a:solidFill>
                  <a:schemeClr val="tx1"/>
                </a:solidFill>
                <a:latin typeface="Candara" panose="020E0502030303020204" pitchFamily="34" charset="0"/>
                <a:cs typeface="Arial Black"/>
              </a:rPr>
              <a:t>KOD / NAMA SEKOLAH</a:t>
            </a:r>
            <a:endParaRPr lang="en-US" sz="1200" b="1" dirty="0">
              <a:solidFill>
                <a:schemeClr val="tx1"/>
              </a:solidFill>
              <a:latin typeface="Candara" panose="020E0502030303020204" pitchFamily="34" charset="0"/>
              <a:cs typeface="Arial Black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4DED32F-FCFA-4B0B-B504-E3809DEBAB9B}"/>
              </a:ext>
            </a:extLst>
          </p:cNvPr>
          <p:cNvCxnSpPr/>
          <p:nvPr/>
        </p:nvCxnSpPr>
        <p:spPr>
          <a:xfrm>
            <a:off x="14466" y="1120927"/>
            <a:ext cx="6858000" cy="0"/>
          </a:xfrm>
          <a:prstGeom prst="line">
            <a:avLst/>
          </a:prstGeom>
          <a:ln w="190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C5B3ADD0-3EDD-43EC-9EFF-16C002952B66}"/>
              </a:ext>
            </a:extLst>
          </p:cNvPr>
          <p:cNvSpPr/>
          <p:nvPr/>
        </p:nvSpPr>
        <p:spPr>
          <a:xfrm>
            <a:off x="2473235" y="1269265"/>
            <a:ext cx="4101922" cy="347620"/>
          </a:xfrm>
          <a:prstGeom prst="roundRect">
            <a:avLst/>
          </a:prstGeom>
          <a:solidFill>
            <a:schemeClr val="bg1"/>
          </a:solidFill>
          <a:ln>
            <a:solidFill>
              <a:schemeClr val="accent6">
                <a:lumMod val="60000"/>
                <a:lumOff val="40000"/>
              </a:schemeClr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sz="1200" b="1" dirty="0">
                <a:solidFill>
                  <a:schemeClr val="tx1"/>
                </a:solidFill>
              </a:rPr>
              <a:t>ABA 1006 /SK AYER TAWAR</a:t>
            </a:r>
          </a:p>
        </p:txBody>
      </p:sp>
      <p:sp>
        <p:nvSpPr>
          <p:cNvPr id="21" name="Arrow: Pentagon 20">
            <a:extLst>
              <a:ext uri="{FF2B5EF4-FFF2-40B4-BE49-F238E27FC236}">
                <a16:creationId xmlns:a16="http://schemas.microsoft.com/office/drawing/2014/main" id="{7A178CFC-C6CF-41F2-ABBB-4C391CEEDD25}"/>
              </a:ext>
            </a:extLst>
          </p:cNvPr>
          <p:cNvSpPr/>
          <p:nvPr/>
        </p:nvSpPr>
        <p:spPr>
          <a:xfrm>
            <a:off x="317682" y="1715937"/>
            <a:ext cx="1946549" cy="348343"/>
          </a:xfrm>
          <a:prstGeom prst="homePlate">
            <a:avLst/>
          </a:prstGeom>
          <a:solidFill>
            <a:srgbClr val="00B0F0"/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60325" algn="ctr">
              <a:spcBef>
                <a:spcPts val="100"/>
              </a:spcBef>
            </a:pPr>
            <a:r>
              <a:rPr lang="en-US" sz="1200" b="1">
                <a:solidFill>
                  <a:schemeClr val="tx1"/>
                </a:solidFill>
                <a:latin typeface="Candara" panose="020E0502030303020204" pitchFamily="34" charset="0"/>
                <a:cs typeface="Arial Black"/>
              </a:rPr>
              <a:t>PROGRAM / AKTIVITI</a:t>
            </a:r>
            <a:endParaRPr lang="en-US" sz="1200" b="1" dirty="0">
              <a:solidFill>
                <a:schemeClr val="tx1"/>
              </a:solidFill>
              <a:latin typeface="Candara" panose="020E0502030303020204" pitchFamily="34" charset="0"/>
              <a:cs typeface="Arial Black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58858BC0-4162-44F9-99FE-DC5B972A8D37}"/>
              </a:ext>
            </a:extLst>
          </p:cNvPr>
          <p:cNvSpPr/>
          <p:nvPr/>
        </p:nvSpPr>
        <p:spPr>
          <a:xfrm>
            <a:off x="2466695" y="1644051"/>
            <a:ext cx="4101922" cy="462956"/>
          </a:xfrm>
          <a:prstGeom prst="roundRect">
            <a:avLst/>
          </a:prstGeom>
          <a:solidFill>
            <a:srgbClr val="FFC000"/>
          </a:solidFill>
          <a:ln>
            <a:solidFill>
              <a:schemeClr val="accent6">
                <a:lumMod val="60000"/>
                <a:lumOff val="40000"/>
              </a:schemeClr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/>
          <a:lstStyle/>
          <a:p>
            <a:pPr marL="60325" algn="ctr">
              <a:spcBef>
                <a:spcPts val="100"/>
              </a:spcBef>
            </a:pP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MESYUARAT AGUNG UNIT BERUNIFORM </a:t>
            </a:r>
          </a:p>
          <a:p>
            <a:pPr marL="60325" algn="ctr">
              <a:spcBef>
                <a:spcPts val="100"/>
              </a:spcBef>
            </a:pPr>
            <a:r>
              <a:rPr lang="en-US" sz="12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PERGERAKAN PUTERI ISLAM MALAYSIA (PPIM) 2026</a:t>
            </a:r>
          </a:p>
        </p:txBody>
      </p:sp>
      <p:sp>
        <p:nvSpPr>
          <p:cNvPr id="25" name="Arrow: Pentagon 24">
            <a:extLst>
              <a:ext uri="{FF2B5EF4-FFF2-40B4-BE49-F238E27FC236}">
                <a16:creationId xmlns:a16="http://schemas.microsoft.com/office/drawing/2014/main" id="{67FE1956-26E3-4C0F-BF88-7EF6DD4732C4}"/>
              </a:ext>
            </a:extLst>
          </p:cNvPr>
          <p:cNvSpPr/>
          <p:nvPr/>
        </p:nvSpPr>
        <p:spPr>
          <a:xfrm>
            <a:off x="317682" y="2161858"/>
            <a:ext cx="1946549" cy="348343"/>
          </a:xfrm>
          <a:prstGeom prst="homePlate">
            <a:avLst/>
          </a:prstGeom>
          <a:solidFill>
            <a:srgbClr val="00B0F0"/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60325" algn="ctr">
              <a:spcBef>
                <a:spcPts val="100"/>
              </a:spcBef>
            </a:pPr>
            <a:r>
              <a:rPr lang="en-US" sz="1200" b="1">
                <a:solidFill>
                  <a:schemeClr val="tx1"/>
                </a:solidFill>
                <a:latin typeface="Candara" panose="020E0502030303020204" pitchFamily="34" charset="0"/>
                <a:cs typeface="Arial Black"/>
              </a:rPr>
              <a:t>TARIKH / MASA / HARI</a:t>
            </a:r>
            <a:endParaRPr lang="en-US" sz="1200" b="1" dirty="0">
              <a:solidFill>
                <a:schemeClr val="tx1"/>
              </a:solidFill>
              <a:latin typeface="Candara" panose="020E0502030303020204" pitchFamily="34" charset="0"/>
              <a:cs typeface="Arial Black"/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53451167-CF83-4E4D-925F-C169634A55FC}"/>
              </a:ext>
            </a:extLst>
          </p:cNvPr>
          <p:cNvSpPr/>
          <p:nvPr/>
        </p:nvSpPr>
        <p:spPr>
          <a:xfrm>
            <a:off x="2473235" y="2161856"/>
            <a:ext cx="4101922" cy="347620"/>
          </a:xfrm>
          <a:prstGeom prst="roundRect">
            <a:avLst/>
          </a:prstGeom>
          <a:solidFill>
            <a:schemeClr val="bg1"/>
          </a:solidFill>
          <a:ln>
            <a:solidFill>
              <a:schemeClr val="accent6">
                <a:lumMod val="60000"/>
                <a:lumOff val="40000"/>
              </a:schemeClr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0325" algn="ctr">
              <a:spcBef>
                <a:spcPts val="100"/>
              </a:spcBef>
            </a:pPr>
            <a:endParaRPr lang="en-US" sz="14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Arial Black"/>
            </a:endParaRPr>
          </a:p>
          <a:p>
            <a:pPr marL="60325" algn="ctr">
              <a:spcBef>
                <a:spcPts val="100"/>
              </a:spcBef>
            </a:pPr>
            <a:r>
              <a: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cs typeface="Arial Black"/>
              </a:rPr>
              <a:t>21 JANUARI 2026 / 12.50-1.50 PTG / RABU</a:t>
            </a:r>
          </a:p>
          <a:p>
            <a:pPr marL="60325" algn="ctr">
              <a:spcBef>
                <a:spcPts val="100"/>
              </a:spcBef>
            </a:pPr>
            <a:r>
              <a: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cs typeface="Arial Black"/>
              </a:rPr>
              <a:t> </a:t>
            </a:r>
          </a:p>
        </p:txBody>
      </p:sp>
      <p:sp>
        <p:nvSpPr>
          <p:cNvPr id="29" name="Arrow: Pentagon 28">
            <a:extLst>
              <a:ext uri="{FF2B5EF4-FFF2-40B4-BE49-F238E27FC236}">
                <a16:creationId xmlns:a16="http://schemas.microsoft.com/office/drawing/2014/main" id="{6C6E4A58-50A2-4E56-9B2E-7F8663FCB753}"/>
              </a:ext>
            </a:extLst>
          </p:cNvPr>
          <p:cNvSpPr/>
          <p:nvPr/>
        </p:nvSpPr>
        <p:spPr>
          <a:xfrm>
            <a:off x="317682" y="2607778"/>
            <a:ext cx="1946549" cy="348343"/>
          </a:xfrm>
          <a:prstGeom prst="homePlate">
            <a:avLst/>
          </a:prstGeom>
          <a:solidFill>
            <a:srgbClr val="00B0F0"/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60325" algn="ctr">
              <a:spcBef>
                <a:spcPts val="100"/>
              </a:spcBef>
            </a:pPr>
            <a:r>
              <a:rPr lang="en-US" sz="1200" b="1">
                <a:solidFill>
                  <a:schemeClr val="tx1"/>
                </a:solidFill>
                <a:latin typeface="Candara" panose="020E0502030303020204" pitchFamily="34" charset="0"/>
                <a:cs typeface="Arial Black"/>
              </a:rPr>
              <a:t>TEMPAT</a:t>
            </a:r>
            <a:endParaRPr lang="en-US" sz="1200" b="1" dirty="0">
              <a:solidFill>
                <a:schemeClr val="tx1"/>
              </a:solidFill>
              <a:latin typeface="Candara" panose="020E0502030303020204" pitchFamily="34" charset="0"/>
              <a:cs typeface="Arial Black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54913F31-3C32-45F8-AB7F-6899599B269E}"/>
              </a:ext>
            </a:extLst>
          </p:cNvPr>
          <p:cNvSpPr/>
          <p:nvPr/>
        </p:nvSpPr>
        <p:spPr>
          <a:xfrm>
            <a:off x="2473235" y="2607776"/>
            <a:ext cx="4101922" cy="347620"/>
          </a:xfrm>
          <a:prstGeom prst="roundRect">
            <a:avLst/>
          </a:prstGeom>
          <a:solidFill>
            <a:schemeClr val="bg1"/>
          </a:solidFill>
          <a:ln>
            <a:solidFill>
              <a:schemeClr val="accent6">
                <a:lumMod val="60000"/>
                <a:lumOff val="40000"/>
              </a:schemeClr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0325" algn="ctr">
              <a:spcBef>
                <a:spcPts val="100"/>
              </a:spcBef>
            </a:pPr>
            <a:r>
              <a: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SURAU SK AYER TAWAR</a:t>
            </a:r>
          </a:p>
        </p:txBody>
      </p:sp>
      <p:sp>
        <p:nvSpPr>
          <p:cNvPr id="33" name="Arrow: Pentagon 32">
            <a:extLst>
              <a:ext uri="{FF2B5EF4-FFF2-40B4-BE49-F238E27FC236}">
                <a16:creationId xmlns:a16="http://schemas.microsoft.com/office/drawing/2014/main" id="{133937C0-2857-4616-8B6E-EA82CD41283C}"/>
              </a:ext>
            </a:extLst>
          </p:cNvPr>
          <p:cNvSpPr/>
          <p:nvPr/>
        </p:nvSpPr>
        <p:spPr>
          <a:xfrm>
            <a:off x="317682" y="3059482"/>
            <a:ext cx="1946549" cy="348343"/>
          </a:xfrm>
          <a:prstGeom prst="homePlate">
            <a:avLst/>
          </a:prstGeom>
          <a:solidFill>
            <a:srgbClr val="00B0F0"/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60325" algn="ctr">
              <a:spcBef>
                <a:spcPts val="100"/>
              </a:spcBef>
            </a:pPr>
            <a:r>
              <a:rPr lang="en-US" sz="1200" b="1">
                <a:solidFill>
                  <a:schemeClr val="tx1"/>
                </a:solidFill>
                <a:latin typeface="Candara" panose="020E0502030303020204" pitchFamily="34" charset="0"/>
                <a:cs typeface="Arial Black"/>
              </a:rPr>
              <a:t>NAMA PENUH PGB</a:t>
            </a:r>
            <a:endParaRPr lang="en-US" sz="1200" b="1" dirty="0">
              <a:solidFill>
                <a:schemeClr val="tx1"/>
              </a:solidFill>
              <a:latin typeface="Candara" panose="020E0502030303020204" pitchFamily="34" charset="0"/>
              <a:cs typeface="Arial Black"/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9CEDE134-608A-479B-864C-ED5BCCACDAF3}"/>
              </a:ext>
            </a:extLst>
          </p:cNvPr>
          <p:cNvSpPr/>
          <p:nvPr/>
        </p:nvSpPr>
        <p:spPr>
          <a:xfrm>
            <a:off x="2473235" y="3059481"/>
            <a:ext cx="4101922" cy="347620"/>
          </a:xfrm>
          <a:prstGeom prst="roundRect">
            <a:avLst/>
          </a:prstGeom>
          <a:solidFill>
            <a:schemeClr val="bg1"/>
          </a:solidFill>
          <a:ln>
            <a:solidFill>
              <a:schemeClr val="accent6">
                <a:lumMod val="60000"/>
                <a:lumOff val="40000"/>
              </a:schemeClr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0325" algn="ctr">
              <a:spcBef>
                <a:spcPts val="100"/>
              </a:spcBef>
            </a:pPr>
            <a:r>
              <a:rPr lang="en-US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EN. MEGAT NOR SHAHFIEE BIN MEGAT HUSSIN</a:t>
            </a:r>
          </a:p>
        </p:txBody>
      </p:sp>
      <p:sp>
        <p:nvSpPr>
          <p:cNvPr id="37" name="Arrow: Pentagon 36">
            <a:extLst>
              <a:ext uri="{FF2B5EF4-FFF2-40B4-BE49-F238E27FC236}">
                <a16:creationId xmlns:a16="http://schemas.microsoft.com/office/drawing/2014/main" id="{9516C607-9C19-4C1B-BF13-84C7ACBB2213}"/>
              </a:ext>
            </a:extLst>
          </p:cNvPr>
          <p:cNvSpPr/>
          <p:nvPr/>
        </p:nvSpPr>
        <p:spPr>
          <a:xfrm>
            <a:off x="317682" y="3485062"/>
            <a:ext cx="1946549" cy="348343"/>
          </a:xfrm>
          <a:prstGeom prst="homePlate">
            <a:avLst/>
          </a:prstGeom>
          <a:solidFill>
            <a:srgbClr val="00B0F0"/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60325" algn="ctr">
              <a:spcBef>
                <a:spcPts val="100"/>
              </a:spcBef>
            </a:pPr>
            <a:r>
              <a:rPr lang="en-US" sz="1200" b="1">
                <a:solidFill>
                  <a:schemeClr val="tx1"/>
                </a:solidFill>
                <a:latin typeface="Candara" panose="020E0502030303020204" pitchFamily="34" charset="0"/>
                <a:cs typeface="Arial Black"/>
              </a:rPr>
              <a:t>PEGAWAI TERLIBAT</a:t>
            </a:r>
            <a:endParaRPr lang="en-US" sz="1200" b="1" dirty="0">
              <a:solidFill>
                <a:schemeClr val="tx1"/>
              </a:solidFill>
              <a:latin typeface="Candara" panose="020E0502030303020204" pitchFamily="34" charset="0"/>
              <a:cs typeface="Arial Black"/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DD47959D-6398-4B69-A766-1E45063B2044}"/>
              </a:ext>
            </a:extLst>
          </p:cNvPr>
          <p:cNvSpPr/>
          <p:nvPr/>
        </p:nvSpPr>
        <p:spPr>
          <a:xfrm>
            <a:off x="2481161" y="3498041"/>
            <a:ext cx="4087456" cy="335364"/>
          </a:xfrm>
          <a:prstGeom prst="roundRect">
            <a:avLst/>
          </a:prstGeom>
          <a:solidFill>
            <a:schemeClr val="bg1"/>
          </a:solidFill>
          <a:ln>
            <a:solidFill>
              <a:schemeClr val="accent6">
                <a:lumMod val="60000"/>
                <a:lumOff val="40000"/>
              </a:schemeClr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925" indent="-228600">
              <a:lnSpc>
                <a:spcPct val="100000"/>
              </a:lnSpc>
              <a:spcBef>
                <a:spcPts val="100"/>
              </a:spcBef>
              <a:buAutoNum type="arabicPeriod"/>
            </a:pPr>
            <a:endParaRPr lang="en-US" sz="7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Calibri" panose="020F0502020204030204" pitchFamily="34" charset="0"/>
            </a:endParaRPr>
          </a:p>
          <a:p>
            <a:pPr marL="288925" indent="-228600">
              <a:lnSpc>
                <a:spcPct val="100000"/>
              </a:lnSpc>
              <a:spcBef>
                <a:spcPts val="100"/>
              </a:spcBef>
              <a:buAutoNum type="arabicPeriod"/>
            </a:pPr>
            <a:endParaRPr lang="en-US" sz="7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Calibri" panose="020F0502020204030204" pitchFamily="34" charset="0"/>
            </a:endParaRPr>
          </a:p>
          <a:p>
            <a:pPr marL="288925" indent="-228600">
              <a:lnSpc>
                <a:spcPct val="100000"/>
              </a:lnSpc>
              <a:spcBef>
                <a:spcPts val="100"/>
              </a:spcBef>
              <a:buAutoNum type="arabicPeriod"/>
            </a:pPr>
            <a:r>
              <a:rPr lang="en-US" sz="7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cs typeface="Calibri" panose="020F0502020204030204" pitchFamily="34" charset="0"/>
              </a:rPr>
              <a:t>PN. KHADIJAH	            4. PN. ROHANI	    </a:t>
            </a:r>
          </a:p>
          <a:p>
            <a:pPr marL="288925" indent="-228600">
              <a:lnSpc>
                <a:spcPct val="100000"/>
              </a:lnSpc>
              <a:spcBef>
                <a:spcPts val="100"/>
              </a:spcBef>
              <a:buAutoNum type="arabicPeriod"/>
            </a:pPr>
            <a:r>
              <a:rPr lang="en-US" sz="7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cs typeface="Calibri" panose="020F0502020204030204" pitchFamily="34" charset="0"/>
              </a:rPr>
              <a:t>PN. IFA YUSNANI             5. PN. NORHAYU         7. PN. NOR AIDA NABIELA        9. CIK NUR ALIAH </a:t>
            </a:r>
          </a:p>
          <a:p>
            <a:pPr marL="288925" indent="-228600">
              <a:lnSpc>
                <a:spcPct val="100000"/>
              </a:lnSpc>
              <a:spcBef>
                <a:spcPts val="100"/>
              </a:spcBef>
              <a:buAutoNum type="arabicPeriod"/>
            </a:pPr>
            <a:r>
              <a:rPr lang="en-US" sz="7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cs typeface="Calibri" panose="020F0502020204030204" pitchFamily="34" charset="0"/>
              </a:rPr>
              <a:t>PN. NUR  SAFRINA           6. PN. AFIFAH              8. PN. ZAITON	              10. PN. KHARIDAH              	</a:t>
            </a:r>
            <a:endParaRPr lang="en-US" sz="600" b="1" dirty="0">
              <a:cs typeface="Arial Black"/>
            </a:endParaRPr>
          </a:p>
          <a:p>
            <a:pPr marL="60325" algn="ctr">
              <a:spcBef>
                <a:spcPts val="100"/>
              </a:spcBef>
            </a:pPr>
            <a:endParaRPr lang="en-US" sz="700" b="1" dirty="0">
              <a:solidFill>
                <a:schemeClr val="tx1"/>
              </a:solidFill>
              <a:cs typeface="Calibri" panose="020F0502020204030204" pitchFamily="34" charset="0"/>
            </a:endParaRPr>
          </a:p>
        </p:txBody>
      </p:sp>
      <p:sp>
        <p:nvSpPr>
          <p:cNvPr id="41" name="Arrow: Pentagon 40">
            <a:extLst>
              <a:ext uri="{FF2B5EF4-FFF2-40B4-BE49-F238E27FC236}">
                <a16:creationId xmlns:a16="http://schemas.microsoft.com/office/drawing/2014/main" id="{A744B8E3-81DA-4E0A-900D-B7EF4C592863}"/>
              </a:ext>
            </a:extLst>
          </p:cNvPr>
          <p:cNvSpPr/>
          <p:nvPr/>
        </p:nvSpPr>
        <p:spPr>
          <a:xfrm>
            <a:off x="317682" y="3923317"/>
            <a:ext cx="1946549" cy="348343"/>
          </a:xfrm>
          <a:prstGeom prst="homePlate">
            <a:avLst/>
          </a:prstGeom>
          <a:solidFill>
            <a:srgbClr val="00B0F0"/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60325" algn="ctr">
              <a:spcBef>
                <a:spcPts val="100"/>
              </a:spcBef>
            </a:pPr>
            <a:r>
              <a:rPr lang="en-US" sz="1200" b="1" dirty="0">
                <a:solidFill>
                  <a:schemeClr val="tx1"/>
                </a:solidFill>
                <a:latin typeface="Candara" panose="020E0502030303020204" pitchFamily="34" charset="0"/>
                <a:cs typeface="Arial Black"/>
              </a:rPr>
              <a:t>KEHADIRAN / SASARAN</a:t>
            </a: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DEBC8DDB-2032-4A56-9EE1-57182365955C}"/>
              </a:ext>
            </a:extLst>
          </p:cNvPr>
          <p:cNvSpPr/>
          <p:nvPr/>
        </p:nvSpPr>
        <p:spPr>
          <a:xfrm>
            <a:off x="2473235" y="3923315"/>
            <a:ext cx="4101922" cy="389483"/>
          </a:xfrm>
          <a:prstGeom prst="roundRect">
            <a:avLst/>
          </a:prstGeom>
          <a:solidFill>
            <a:schemeClr val="bg1"/>
          </a:solidFill>
          <a:ln>
            <a:solidFill>
              <a:schemeClr val="accent6">
                <a:lumMod val="60000"/>
                <a:lumOff val="40000"/>
              </a:schemeClr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0325">
              <a:spcBef>
                <a:spcPts val="100"/>
              </a:spcBef>
            </a:pPr>
            <a:r>
              <a:rPr lang="en-US" sz="10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SEMUA MURID PERGERAKAN PUTERI ISLAM MALAYSIA (PPIM) </a:t>
            </a:r>
          </a:p>
          <a:p>
            <a:pPr marL="60325">
              <a:spcBef>
                <a:spcPts val="100"/>
              </a:spcBef>
            </a:pPr>
            <a:r>
              <a:rPr lang="en-US" sz="10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SK AYER TAWAR</a:t>
            </a:r>
            <a:r>
              <a:rPr lang="en-US" sz="7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</a:p>
        </p:txBody>
      </p:sp>
      <p:sp>
        <p:nvSpPr>
          <p:cNvPr id="45" name="Arrow: Pentagon 44">
            <a:extLst>
              <a:ext uri="{FF2B5EF4-FFF2-40B4-BE49-F238E27FC236}">
                <a16:creationId xmlns:a16="http://schemas.microsoft.com/office/drawing/2014/main" id="{C2D9811C-F175-4ECF-8151-DE0D90CEF283}"/>
              </a:ext>
            </a:extLst>
          </p:cNvPr>
          <p:cNvSpPr/>
          <p:nvPr/>
        </p:nvSpPr>
        <p:spPr>
          <a:xfrm>
            <a:off x="317682" y="4385365"/>
            <a:ext cx="1946549" cy="348343"/>
          </a:xfrm>
          <a:prstGeom prst="homePlate">
            <a:avLst/>
          </a:prstGeom>
          <a:solidFill>
            <a:srgbClr val="00B0F0"/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60325" algn="ctr">
              <a:spcBef>
                <a:spcPts val="100"/>
              </a:spcBef>
            </a:pPr>
            <a:r>
              <a:rPr lang="en-US" sz="1200" b="1" dirty="0">
                <a:solidFill>
                  <a:schemeClr val="tx1"/>
                </a:solidFill>
                <a:latin typeface="Candara" panose="020E0502030303020204" pitchFamily="34" charset="0"/>
                <a:cs typeface="Arial Black"/>
              </a:rPr>
              <a:t>RUMUSAN</a:t>
            </a:r>
          </a:p>
        </p:txBody>
      </p:sp>
      <p:sp>
        <p:nvSpPr>
          <p:cNvPr id="50" name="Arrow: Pentagon 49">
            <a:extLst>
              <a:ext uri="{FF2B5EF4-FFF2-40B4-BE49-F238E27FC236}">
                <a16:creationId xmlns:a16="http://schemas.microsoft.com/office/drawing/2014/main" id="{87875A19-CD2F-4441-BBB3-AB4532A39E33}"/>
              </a:ext>
            </a:extLst>
          </p:cNvPr>
          <p:cNvSpPr/>
          <p:nvPr/>
        </p:nvSpPr>
        <p:spPr>
          <a:xfrm>
            <a:off x="334460" y="6324004"/>
            <a:ext cx="1946549" cy="348343"/>
          </a:xfrm>
          <a:prstGeom prst="homePlate">
            <a:avLst/>
          </a:prstGeom>
          <a:solidFill>
            <a:srgbClr val="00B0F0"/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60325" algn="ctr">
              <a:spcBef>
                <a:spcPts val="100"/>
              </a:spcBef>
            </a:pPr>
            <a:r>
              <a:rPr lang="en-US" sz="1200" b="1" dirty="0">
                <a:solidFill>
                  <a:schemeClr val="tx1"/>
                </a:solidFill>
                <a:latin typeface="Candara" panose="020E0502030303020204" pitchFamily="34" charset="0"/>
                <a:cs typeface="Arial Black"/>
              </a:rPr>
              <a:t>GAMBAR</a:t>
            </a:r>
          </a:p>
        </p:txBody>
      </p:sp>
      <p:pic>
        <p:nvPicPr>
          <p:cNvPr id="64" name="Picture 63" descr="Logo&#10;&#10;Description automatically generated">
            <a:extLst>
              <a:ext uri="{FF2B5EF4-FFF2-40B4-BE49-F238E27FC236}">
                <a16:creationId xmlns:a16="http://schemas.microsoft.com/office/drawing/2014/main" id="{BD5CF06E-850F-1F84-7B21-8C6D9F8691A4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793" y="-4845"/>
            <a:ext cx="1096482" cy="1096482"/>
          </a:xfrm>
          <a:prstGeom prst="rect">
            <a:avLst/>
          </a:prstGeom>
        </p:spPr>
      </p:pic>
      <p:grpSp>
        <p:nvGrpSpPr>
          <p:cNvPr id="48" name="Group 47">
            <a:extLst>
              <a:ext uri="{FF2B5EF4-FFF2-40B4-BE49-F238E27FC236}">
                <a16:creationId xmlns:a16="http://schemas.microsoft.com/office/drawing/2014/main" id="{D7BB7F1D-0CD3-45A6-682B-A27AAC37BB22}"/>
              </a:ext>
            </a:extLst>
          </p:cNvPr>
          <p:cNvGrpSpPr/>
          <p:nvPr/>
        </p:nvGrpSpPr>
        <p:grpSpPr>
          <a:xfrm>
            <a:off x="317682" y="4884634"/>
            <a:ext cx="1946549" cy="1269354"/>
            <a:chOff x="317682" y="4884617"/>
            <a:chExt cx="1946549" cy="1499447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7D3CDDBE-AC2B-C558-79F6-39164C903B40}"/>
                </a:ext>
              </a:extLst>
            </p:cNvPr>
            <p:cNvSpPr/>
            <p:nvPr/>
          </p:nvSpPr>
          <p:spPr>
            <a:xfrm>
              <a:off x="326071" y="4884617"/>
              <a:ext cx="1938160" cy="1499447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 dirty="0">
                <a:solidFill>
                  <a:schemeClr val="tx1"/>
                </a:solidFill>
              </a:endParaRPr>
            </a:p>
            <a:p>
              <a:pPr algn="ctr"/>
              <a:r>
                <a:rPr lang="en-US" sz="1200" b="1" dirty="0" err="1">
                  <a:solidFill>
                    <a:schemeClr val="tx1"/>
                  </a:solidFill>
                </a:rPr>
                <a:t>Berjalan</a:t>
              </a:r>
              <a:r>
                <a:rPr lang="en-US" sz="1200" b="1" dirty="0">
                  <a:solidFill>
                    <a:schemeClr val="tx1"/>
                  </a:solidFill>
                </a:rPr>
                <a:t> </a:t>
              </a:r>
              <a:r>
                <a:rPr lang="en-US" sz="1200" b="1" dirty="0" err="1">
                  <a:solidFill>
                    <a:schemeClr val="tx1"/>
                  </a:solidFill>
                </a:rPr>
                <a:t>seperti</a:t>
              </a:r>
              <a:r>
                <a:rPr lang="en-US" sz="1200" b="1" dirty="0">
                  <a:solidFill>
                    <a:schemeClr val="tx1"/>
                  </a:solidFill>
                </a:rPr>
                <a:t> </a:t>
              </a:r>
              <a:r>
                <a:rPr lang="en-US" sz="1200" b="1" dirty="0" err="1">
                  <a:solidFill>
                    <a:schemeClr val="tx1"/>
                  </a:solidFill>
                </a:rPr>
                <a:t>telah</a:t>
              </a:r>
              <a:r>
                <a:rPr lang="en-US" sz="1200" b="1" dirty="0">
                  <a:solidFill>
                    <a:schemeClr val="tx1"/>
                  </a:solidFill>
                </a:rPr>
                <a:t> </a:t>
              </a:r>
              <a:r>
                <a:rPr lang="en-US" sz="1200" b="1" dirty="0" err="1">
                  <a:solidFill>
                    <a:schemeClr val="tx1"/>
                  </a:solidFill>
                </a:rPr>
                <a:t>dirancang</a:t>
              </a:r>
              <a:endParaRPr lang="en-US" sz="1200" b="1" dirty="0">
                <a:solidFill>
                  <a:schemeClr val="tx1"/>
                </a:solidFill>
              </a:endParaRPr>
            </a:p>
            <a:p>
              <a:pPr algn="ctr"/>
              <a:endParaRPr lang="en-US" sz="1200" b="1" dirty="0">
                <a:solidFill>
                  <a:schemeClr val="tx1"/>
                </a:solidFill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0CFF9F63-AB60-8407-A2F8-786502085E61}"/>
                </a:ext>
              </a:extLst>
            </p:cNvPr>
            <p:cNvSpPr/>
            <p:nvPr/>
          </p:nvSpPr>
          <p:spPr>
            <a:xfrm>
              <a:off x="317682" y="4902082"/>
              <a:ext cx="1946549" cy="37294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ISU / MASALAH</a:t>
              </a:r>
              <a:endParaRPr lang="en-GB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B1E07538-94D1-4C25-B968-33D864A35E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52968" y="8050490"/>
            <a:ext cx="1890486" cy="141786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BC22611-328E-48C0-92FA-782C26FA3C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15777" y="6449483"/>
            <a:ext cx="1844575" cy="138343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7861E0C-2181-4037-9B08-2E5B827D512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94969" y="6441411"/>
            <a:ext cx="1844575" cy="138343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E69ED38-2F85-42F9-AFB8-AE67E6CEE30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1020" y="6805429"/>
            <a:ext cx="2140141" cy="96975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BD5AF9D-B6EE-444D-84F0-7C62BC7C09A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6172" y="7832914"/>
            <a:ext cx="1223480" cy="163130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05BFA9F-2029-44DF-8551-296A573CF68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899288" y="8052625"/>
            <a:ext cx="1832540" cy="141159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41A0D8A-C062-4517-8EE9-F1CE19D2261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423811" y="8054625"/>
            <a:ext cx="1529157" cy="140959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44D623B-CF93-4AE2-B6FE-366D4E656294}"/>
              </a:ext>
            </a:extLst>
          </p:cNvPr>
          <p:cNvSpPr txBox="1"/>
          <p:nvPr/>
        </p:nvSpPr>
        <p:spPr>
          <a:xfrm>
            <a:off x="126172" y="9554912"/>
            <a:ext cx="28607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i="1" dirty="0" err="1"/>
              <a:t>Disediakan</a:t>
            </a:r>
            <a:r>
              <a:rPr lang="en-US" sz="800" b="1" i="1" dirty="0"/>
              <a:t> oleh :</a:t>
            </a:r>
          </a:p>
          <a:p>
            <a:r>
              <a:rPr lang="en-US" sz="800" b="1" i="1" dirty="0"/>
              <a:t>PN. KHADIJAH BINTI IBRAHIM/KETUA GURU PENASIHAT PPIM</a:t>
            </a:r>
          </a:p>
        </p:txBody>
      </p:sp>
    </p:spTree>
    <p:extLst>
      <p:ext uri="{BB962C8B-B14F-4D97-AF65-F5344CB8AC3E}">
        <p14:creationId xmlns:p14="http://schemas.microsoft.com/office/powerpoint/2010/main" val="11187977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4132</TotalTime>
  <Words>157</Words>
  <Application>Microsoft Office PowerPoint</Application>
  <PresentationFormat>A4 Paper (210x297 mm)</PresentationFormat>
  <Paragraphs>40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Arial Black</vt:lpstr>
      <vt:lpstr>Calibri</vt:lpstr>
      <vt:lpstr>Calibri Light</vt:lpstr>
      <vt:lpstr>Candara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amal adilah</dc:creator>
  <cp:lastModifiedBy>User</cp:lastModifiedBy>
  <cp:revision>50</cp:revision>
  <dcterms:created xsi:type="dcterms:W3CDTF">2021-10-21T13:07:33Z</dcterms:created>
  <dcterms:modified xsi:type="dcterms:W3CDTF">2026-01-29T15:45:13Z</dcterms:modified>
</cp:coreProperties>
</file>

<file path=docProps/thumbnail.jpeg>
</file>